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3"/>
  </p:notesMasterIdLst>
  <p:handoutMasterIdLst>
    <p:handoutMasterId r:id="rId14"/>
  </p:handoutMasterIdLst>
  <p:sldIdLst>
    <p:sldId id="339" r:id="rId5"/>
    <p:sldId id="340" r:id="rId6"/>
    <p:sldId id="341" r:id="rId7"/>
    <p:sldId id="342" r:id="rId8"/>
    <p:sldId id="343" r:id="rId9"/>
    <p:sldId id="344" r:id="rId10"/>
    <p:sldId id="345" r:id="rId11"/>
    <p:sldId id="34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A68CE"/>
    <a:srgbClr val="7480D6"/>
    <a:srgbClr val="46535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198A3-5650-1F9A-1605-14B00519C62A}" v="869" dt="2024-01-30T21:12:05.044"/>
    <p1510:client id="{CA80CFC4-DBF0-2746-320F-C1711C9924B1}" v="4" dt="2024-01-31T11:27:00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000" autoAdjust="0"/>
    <p:restoredTop sz="94634" autoAdjust="0"/>
  </p:normalViewPr>
  <p:slideViewPr>
    <p:cSldViewPr snapToGrid="0">
      <p:cViewPr>
        <p:scale>
          <a:sx n="100" d="100"/>
          <a:sy n="100" d="100"/>
        </p:scale>
        <p:origin x="-14" y="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6"/>
    </p:cViewPr>
  </p:sorterViewPr>
  <p:notesViewPr>
    <p:cSldViewPr snapToGrid="0">
      <p:cViewPr>
        <p:scale>
          <a:sx n="50" d="100"/>
          <a:sy n="50" d="100"/>
        </p:scale>
        <p:origin x="3403" y="283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pPr/>
              <a:t>1/31/2024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pPr/>
              <a:t>1/31/2024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9979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614296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28884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30969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836758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66563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75255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43699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xmlns="" id="{EA812700-4F7B-0919-A294-CC362E4BD2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3450590889"/>
              </p:ext>
            </p:extLst>
          </p:nvPr>
        </p:nvGraphicFramePr>
        <p:xfrm>
          <a:off x="7462835" y="420624"/>
          <a:ext cx="42976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xmlns="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539162799"/>
                    </a:ext>
                  </a:extLst>
                </a:gridCol>
              </a:tblGrid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94861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8701284"/>
                  </a:ext>
                </a:extLst>
              </a:tr>
            </a:tbl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0AC4C118-FE51-F865-E568-064EE73546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5113" y="2576052"/>
            <a:ext cx="3451225" cy="2998633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128" y="589938"/>
            <a:ext cx="9802761" cy="3519949"/>
          </a:xfrm>
        </p:spPr>
        <p:txBody>
          <a:bodyPr/>
          <a:lstStyle>
            <a:lvl1pPr>
              <a:lnSpc>
                <a:spcPct val="90000"/>
              </a:lnSpc>
              <a:defRPr sz="8000"/>
            </a:lvl1pPr>
          </a:lstStyle>
          <a:p>
            <a:r>
              <a:rPr lang="en-US" dirty="0"/>
              <a:t>add title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142271"/>
            <a:ext cx="3322638" cy="904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29972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24329E9-A968-FB95-104A-91844CBA17ED}"/>
              </a:ext>
            </a:extLst>
          </p:cNvPr>
          <p:cNvGrpSpPr/>
          <p:nvPr userDrawn="1"/>
        </p:nvGrpSpPr>
        <p:grpSpPr>
          <a:xfrm>
            <a:off x="481693" y="393648"/>
            <a:ext cx="11234963" cy="6070705"/>
            <a:chOff x="481693" y="393648"/>
            <a:chExt cx="11234963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3916228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56" y="4060726"/>
            <a:ext cx="11192526" cy="835740"/>
          </a:xfrm>
        </p:spPr>
        <p:txBody>
          <a:bodyPr lIns="457200" tIns="0" bIns="0"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5530650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6865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CFE12DB-463B-5E38-0249-595352F6A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356" y="4959086"/>
            <a:ext cx="11193462" cy="757553"/>
          </a:xfrm>
        </p:spPr>
        <p:txBody>
          <a:bodyPr lIns="457200"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D22CBCEA-1B14-60E2-F8BE-92C510D427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445" y="413364"/>
            <a:ext cx="11173539" cy="34893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087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BE0D1B6-1F1E-CCFB-6D36-DC3039C38F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81693" y="393648"/>
            <a:ext cx="11235864" cy="6070705"/>
            <a:chOff x="481693" y="393648"/>
            <a:chExt cx="11235864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68117" y="6035602"/>
              <a:ext cx="69494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70F1688-BA83-03DC-2B74-7A82D939FA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1668224463"/>
              </p:ext>
            </p:extLst>
          </p:nvPr>
        </p:nvGraphicFramePr>
        <p:xfrm>
          <a:off x="490524" y="399329"/>
          <a:ext cx="4297680" cy="60707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768">
                  <a:extLst>
                    <a:ext uri="{9D8B030D-6E8A-4147-A177-3AD203B41FA5}">
                      <a16:colId xmlns:a16="http://schemas.microsoft.com/office/drawing/2014/main" xmlns="" val="322743460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2679191072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3275508775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4103063430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421828158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503927227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342415256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2092302351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2258278874"/>
                    </a:ext>
                  </a:extLst>
                </a:gridCol>
                <a:gridCol w="429768">
                  <a:extLst>
                    <a:ext uri="{9D8B030D-6E8A-4147-A177-3AD203B41FA5}">
                      <a16:colId xmlns:a16="http://schemas.microsoft.com/office/drawing/2014/main" xmlns="" val="539162799"/>
                    </a:ext>
                  </a:extLst>
                </a:gridCol>
              </a:tblGrid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8664993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94861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612509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6252121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8400337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074713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79772814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7797838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760475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11027561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2850680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5912702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670666"/>
                  </a:ext>
                </a:extLst>
              </a:tr>
              <a:tr h="433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3781" y="658762"/>
            <a:ext cx="6351638" cy="5201247"/>
          </a:xfrm>
        </p:spPr>
        <p:txBody>
          <a:bodyPr lIns="457200" tIns="0" rIns="457200" bIns="0" anchor="ctr"/>
          <a:lstStyle>
            <a:lvl1pPr algn="ctr">
              <a:lnSpc>
                <a:spcPct val="100000"/>
              </a:lnSpc>
              <a:defRPr sz="8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928" y="838200"/>
            <a:ext cx="3429000" cy="3026664"/>
          </a:xfrm>
          <a:solidFill>
            <a:schemeClr val="accent2"/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880" y="4748981"/>
            <a:ext cx="3434141" cy="84557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DB684C2F-977D-54D2-F9DB-5A0CC3DF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53781" y="6085795"/>
            <a:ext cx="3428434" cy="29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75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pPr/>
              <a:t>1/31/2024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xmlns="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xmlns="" val="290211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8">
            <a:extLst>
              <a:ext uri="{FF2B5EF4-FFF2-40B4-BE49-F238E27FC236}">
                <a16:creationId xmlns:a16="http://schemas.microsoft.com/office/drawing/2014/main" xmlns="" id="{EBF8DFED-2B0F-8F5E-DBAA-98D765435F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xmlns="" val="3864638672"/>
              </p:ext>
            </p:extLst>
          </p:nvPr>
        </p:nvGraphicFramePr>
        <p:xfrm>
          <a:off x="434810" y="420624"/>
          <a:ext cx="11322380" cy="60167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6119">
                  <a:extLst>
                    <a:ext uri="{9D8B030D-6E8A-4147-A177-3AD203B41FA5}">
                      <a16:colId xmlns:a16="http://schemas.microsoft.com/office/drawing/2014/main" xmlns="" val="322743460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341918974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267919107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297885616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3275508775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2818438643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4103063430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1109330882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421828158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161142639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50392722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201527096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342415256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3483353207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209230235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3068012968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2258278874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1953257001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539162799"/>
                    </a:ext>
                  </a:extLst>
                </a:gridCol>
                <a:gridCol w="566119">
                  <a:extLst>
                    <a:ext uri="{9D8B030D-6E8A-4147-A177-3AD203B41FA5}">
                      <a16:colId xmlns:a16="http://schemas.microsoft.com/office/drawing/2014/main" xmlns="" val="1367589565"/>
                    </a:ext>
                  </a:extLst>
                </a:gridCol>
              </a:tblGrid>
              <a:tr h="859536">
                <a:tc gridSpan="20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866499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8612509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6252121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38400337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6074713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79772814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7797838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760475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1102756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285068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5912702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670666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38701284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605" y="420624"/>
            <a:ext cx="11300791" cy="824949"/>
          </a:xfrm>
        </p:spPr>
        <p:txBody>
          <a:bodyPr anchor="ctr"/>
          <a:lstStyle>
            <a:lvl1pPr algn="ctr">
              <a:lnSpc>
                <a:spcPct val="9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261" y="165939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572311" y="265112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ADF2E8A7-89F2-752F-0DF7-B05CD19E5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9949" y="1679712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586CD862-4539-E57E-AB29-3C732F86C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5206999" y="2671445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87327351-F712-4BD7-35A2-EA8933FD88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2674">
            <a:off x="8614539" y="1664021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xmlns="" id="{6CB9E4AC-A2E5-545F-FFF7-625B1BB7A8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 rot="202674">
            <a:off x="8851589" y="2655754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91244D88-9A35-9B80-EAFF-3557C9EB03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21388604">
            <a:off x="3100080" y="3715147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xmlns="" id="{51544572-3326-C8E8-C7E7-FFFA5A2D68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 rot="21388604">
            <a:off x="3337130" y="4706880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723B9AE5-89C8-9E36-A1BF-9CE4E2680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7484" y="3709035"/>
            <a:ext cx="2252101" cy="22522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tIns="457200" anchor="t">
            <a:noAutofit/>
          </a:bodyPr>
          <a:lstStyle>
            <a:lvl1pPr marL="0" indent="0" algn="ctr">
              <a:buNone/>
              <a:defRPr sz="24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xmlns="" id="{CD48AF07-4B45-FEDE-C05D-99E96E4540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7084534" y="4700768"/>
            <a:ext cx="1778000" cy="99695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7651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CB329B88-C3B0-DEDF-BA89-4FECA7E20F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30D9B5DE-71CB-6798-3C6E-54AAB7D4F8FC}"/>
                </a:ext>
              </a:extLst>
            </p:cNvPr>
            <p:cNvGrpSpPr/>
            <p:nvPr userDrawn="1"/>
          </p:nvGrpSpPr>
          <p:grpSpPr>
            <a:xfrm>
              <a:off x="481693" y="393647"/>
              <a:ext cx="11228615" cy="6070706"/>
              <a:chOff x="481693" y="393647"/>
              <a:chExt cx="11228615" cy="607070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36663161-DCA7-1B0A-C207-F09ADAB86FB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 userDrawn="1"/>
            </p:nvGrpSpPr>
            <p:grpSpPr>
              <a:xfrm>
                <a:off x="481693" y="393647"/>
                <a:ext cx="11228615" cy="6070706"/>
                <a:chOff x="481693" y="393647"/>
                <a:chExt cx="11228615" cy="6070706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xmlns="" id="{DE5A6159-3269-247C-FFBE-0940C19C2B48}"/>
                    </a:ext>
                  </a:extLst>
                </p:cNvPr>
                <p:cNvSpPr/>
                <p:nvPr userDrawn="1"/>
              </p:nvSpPr>
              <p:spPr>
                <a:xfrm>
                  <a:off x="481693" y="393648"/>
                  <a:ext cx="11228615" cy="6070705"/>
                </a:xfrm>
                <a:prstGeom prst="rect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xmlns="" id="{36AA070F-54CD-7244-E817-D1EEAEAE37D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718957" y="393647"/>
                  <a:ext cx="0" cy="607070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xmlns="" id="{4B2AF797-9409-ECDA-DB46-07EC4F37F60E}"/>
                    </a:ext>
                  </a:extLst>
                </p:cNvPr>
                <p:cNvCxnSpPr/>
                <p:nvPr userDrawn="1"/>
              </p:nvCxnSpPr>
              <p:spPr>
                <a:xfrm>
                  <a:off x="10863943" y="5878287"/>
                  <a:ext cx="0" cy="58606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xmlns="" id="{08123A1E-CFCD-A97E-0315-FE69EDB804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81693" y="3159704"/>
                  <a:ext cx="423725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8F8BCC96-50C0-4DBF-F6DC-4BDFF75A23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718957" y="5878287"/>
                <a:ext cx="699134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9111" y="3159698"/>
            <a:ext cx="4217394" cy="3289363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8947" y="403472"/>
            <a:ext cx="6991355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0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60616" y="1749732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64549" y="1877962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xmlns="" id="{B6BA8D7D-BBDF-6842-52E2-26BE7BD4B4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0616" y="313649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xmlns="" id="{D7EED23F-2C80-CBC0-124A-91B34EAC3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49" y="324464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0">
            <a:extLst>
              <a:ext uri="{FF2B5EF4-FFF2-40B4-BE49-F238E27FC236}">
                <a16:creationId xmlns:a16="http://schemas.microsoft.com/office/drawing/2014/main" xmlns="" id="{B285BD9D-24CC-50AA-05B8-39DBBCC0EA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60616" y="4450151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xmlns="" id="{2A278560-5EC9-91F3-0DF2-A947D892A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4549" y="4558306"/>
            <a:ext cx="4801647" cy="6980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22" y="408568"/>
            <a:ext cx="4238625" cy="2751130"/>
          </a:xfrm>
          <a:ln w="12700">
            <a:solidFill>
              <a:schemeClr val="bg1"/>
            </a:solidFill>
          </a:ln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73132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79551DA-AB5E-4A9C-38E9-26E265447B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81693" y="393647"/>
            <a:ext cx="11228615" cy="6070706"/>
            <a:chOff x="481693" y="393647"/>
            <a:chExt cx="11228615" cy="60707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36AA070F-54CD-7244-E817-D1EEAEAE3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4B2AF797-9409-ECDA-DB46-07EC4F37F60E}"/>
                </a:ext>
              </a:extLst>
            </p:cNvPr>
            <p:cNvCxnSpPr/>
            <p:nvPr userDrawn="1"/>
          </p:nvCxnSpPr>
          <p:spPr>
            <a:xfrm>
              <a:off x="10863943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52757E85-6B04-10B8-38D8-C7DD17EA911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18952" y="1281179"/>
              <a:ext cx="699135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F8BCC96-50C0-4DBF-F6DC-4BDFF75A23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18957" y="5878287"/>
              <a:ext cx="6991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8272" y="393646"/>
            <a:ext cx="6955946" cy="867815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Picture Placeholder 28">
            <a:extLst>
              <a:ext uri="{FF2B5EF4-FFF2-40B4-BE49-F238E27FC236}">
                <a16:creationId xmlns:a16="http://schemas.microsoft.com/office/drawing/2014/main" xmlns="" id="{1508BA2B-29F0-302A-67E4-83220898460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199" y="413364"/>
            <a:ext cx="4238625" cy="3356579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99" y="3765754"/>
            <a:ext cx="4238625" cy="2678881"/>
          </a:xfrm>
          <a:ln w="127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9922" y="1877961"/>
            <a:ext cx="6066499" cy="3698859"/>
          </a:xfrm>
        </p:spPr>
        <p:txBody>
          <a:bodyPr anchor="t">
            <a:normAutofit/>
          </a:bodyPr>
          <a:lstStyle>
            <a:lvl1pPr marL="285750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2252" y="5994209"/>
            <a:ext cx="59332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488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D0AA671-B458-75A5-FEDC-88210D8224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D8070B43-A554-EF44-F090-0152A26B670B}"/>
                </a:ext>
              </a:extLst>
            </p:cNvPr>
            <p:cNvGrpSpPr/>
            <p:nvPr userDrawn="1"/>
          </p:nvGrpSpPr>
          <p:grpSpPr>
            <a:xfrm>
              <a:off x="4449018" y="3035782"/>
              <a:ext cx="3216339" cy="2488545"/>
              <a:chOff x="4493183" y="3035782"/>
              <a:chExt cx="3216339" cy="248854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xmlns="" id="{35F32AC8-D0FB-5633-A246-97E5484338E2}"/>
                  </a:ext>
                </a:extLst>
              </p:cNvPr>
              <p:cNvSpPr/>
              <p:nvPr userDrawn="1"/>
            </p:nvSpPr>
            <p:spPr>
              <a:xfrm>
                <a:off x="4503887" y="3035782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xmlns="" id="{82655351-4CA5-7030-797E-8AD884256DEB}"/>
                  </a:ext>
                </a:extLst>
              </p:cNvPr>
              <p:cNvSpPr/>
              <p:nvPr userDrawn="1"/>
            </p:nvSpPr>
            <p:spPr>
              <a:xfrm>
                <a:off x="4493183" y="4476208"/>
                <a:ext cx="3205635" cy="104811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7CE35A2D-88FA-6FF8-0B67-6386DECEFBD0}"/>
                </a:ext>
              </a:extLst>
            </p:cNvPr>
            <p:cNvGrpSpPr/>
            <p:nvPr userDrawn="1"/>
          </p:nvGrpSpPr>
          <p:grpSpPr>
            <a:xfrm>
              <a:off x="481694" y="1300843"/>
              <a:ext cx="11228613" cy="5163510"/>
              <a:chOff x="481693" y="1300843"/>
              <a:chExt cx="11228613" cy="51635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2C4006F0-8F76-A8D3-67AF-77573E5C34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4129" y="1300843"/>
                <a:ext cx="0" cy="51635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0C515FE9-A175-C681-A291-4676AEF27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57873" y="1300843"/>
                <a:ext cx="0" cy="51373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2E1B1C58-815E-DA91-6DDD-C5DEEB6ADD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481693" y="1300843"/>
                <a:ext cx="1122861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37489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28">
            <a:extLst>
              <a:ext uri="{FF2B5EF4-FFF2-40B4-BE49-F238E27FC236}">
                <a16:creationId xmlns:a16="http://schemas.microsoft.com/office/drawing/2014/main" xmlns="" id="{768BF372-EE3D-B6C9-DBFD-32FAA3C73BD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768" y="1310640"/>
            <a:ext cx="3505938" cy="5124217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4200" y="6102362"/>
            <a:ext cx="3264218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xmlns="" id="{5A131435-86E8-B8C3-7DA2-65F5A5EAB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54370" y="1402746"/>
            <a:ext cx="3205635" cy="1048120"/>
          </a:xfrm>
          <a:prstGeom prst="rect">
            <a:avLst/>
          </a:prstGeom>
          <a:noFill/>
          <a:ln w="22225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cap="all" baseline="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7485" y="2536721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B0DE4F42-71D8-6F18-9C5A-EC7A4B0C6C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7485" y="3753589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1987EDF9-4ED4-5490-17AF-99478B543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7485" y="4970457"/>
            <a:ext cx="2379405" cy="1048119"/>
          </a:xfrm>
          <a:prstGeom prst="roundRect">
            <a:avLst/>
          </a:prstGeom>
          <a:solidFill>
            <a:schemeClr val="accent3"/>
          </a:solidFill>
          <a:ln w="2222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0607" y="1314450"/>
            <a:ext cx="3513444" cy="5120408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8661" y="6092534"/>
            <a:ext cx="474545" cy="272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2159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088FB69-6A93-1165-DBF9-B08593CF2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AAA8433C-5928-3201-B929-9809BC39026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26180" y="1300843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88B16A6-C3DD-6DF0-14F1-218117165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8683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801B593-AEAF-46CF-9D54-9A953D102C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56580" y="1300843"/>
              <a:ext cx="0" cy="4577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A4F028DD-DB18-678A-9B3E-08377E00AA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717081" y="3567922"/>
              <a:ext cx="7984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81C507B-2DF1-964E-FD34-1B05D23954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5355" y="403472"/>
            <a:ext cx="7916188" cy="862432"/>
          </a:xfrm>
          <a:prstGeom prst="roundRect">
            <a:avLst>
              <a:gd name="adj" fmla="val 0"/>
            </a:avLst>
          </a:prstGeom>
          <a:noFill/>
          <a:ln w="25400">
            <a:noFill/>
          </a:ln>
        </p:spPr>
        <p:txBody>
          <a:bodyPr tIns="0" bIns="0" anchor="ctr">
            <a:noAutofit/>
          </a:bodyPr>
          <a:lstStyle>
            <a:lvl1pPr marL="0" indent="0" algn="ctr">
              <a:buNone/>
              <a:defRPr sz="2800" cap="all" baseline="0"/>
            </a:lvl1pPr>
            <a:lvl2pPr marL="324000" indent="0" algn="ctr">
              <a:buNone/>
              <a:defRPr sz="1600"/>
            </a:lvl2pPr>
            <a:lvl3pPr marL="630000" indent="0" algn="ctr">
              <a:buNone/>
              <a:defRPr sz="1600"/>
            </a:lvl3pPr>
            <a:lvl4pPr marL="1008000" indent="0" algn="ctr">
              <a:buNone/>
              <a:defRPr sz="1600"/>
            </a:lvl4pPr>
            <a:lvl5pPr marL="1368000" indent="0" algn="ctr">
              <a:buNone/>
              <a:defRPr sz="1600"/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8501" y="1797062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7112" y="1848465"/>
            <a:ext cx="2202425" cy="1320193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Picture Placeholder 30">
            <a:extLst>
              <a:ext uri="{FF2B5EF4-FFF2-40B4-BE49-F238E27FC236}">
                <a16:creationId xmlns:a16="http://schemas.microsoft.com/office/drawing/2014/main" xmlns="" id="{8104E534-50EC-8AA3-6CBA-04C9C718619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702192" y="1797058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xmlns="" id="{DB5476F6-55CD-2278-07A7-62ED02C00C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08318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xmlns="" id="{35789C28-53CB-4473-F779-107B46AEEB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99162" y="3952693"/>
            <a:ext cx="1371600" cy="137160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xmlns="" id="{95492A24-37AC-C8FF-FE2A-EE13D2C3F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36879" y="3909075"/>
            <a:ext cx="2296356" cy="1745427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0272" y="5983423"/>
            <a:ext cx="3097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83423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339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6032EDE-70AC-8A1B-FDCC-E78CADAAE0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81693" y="393647"/>
            <a:ext cx="11234963" cy="6070706"/>
            <a:chOff x="481693" y="393647"/>
            <a:chExt cx="11234963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EB576B25-0313-BCA2-89A4-F40505705FF4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57C9A29B-58A9-DEE3-6FDA-84D01C556C6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66305" y="1300843"/>
              <a:ext cx="44440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3C76CA7-A606-0822-24A8-12A4E989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88B4BC5D-AE5C-4860-D8FF-52E05CAD2A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66305" y="5878287"/>
              <a:ext cx="44503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DB9FCC7-5BD3-AC42-56C2-547FB5ADE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28655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7242" y="403478"/>
            <a:ext cx="4314145" cy="862423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9E4F8DC2-6173-797C-063C-ABCB068359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1526" y="413311"/>
            <a:ext cx="6756966" cy="6005015"/>
          </a:xfrm>
          <a:ln w="12700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27242" y="1365282"/>
            <a:ext cx="4314143" cy="4478062"/>
          </a:xfrm>
        </p:spPr>
        <p:txBody>
          <a:bodyPr lIns="457200" tIns="822960" rIns="45720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86234" y="5994209"/>
            <a:ext cx="3361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173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24329E9-A968-FB95-104A-91844CBA1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72440" y="393648"/>
            <a:ext cx="11247120" cy="6070705"/>
            <a:chOff x="472440" y="393648"/>
            <a:chExt cx="11247120" cy="60707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DE5A6159-3269-247C-FFBE-0940C19C2B48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EF115498-45E0-83E4-6C2A-B0F8598CC34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72440" y="1291011"/>
              <a:ext cx="112471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2E1B1C58-815E-DA91-6DDD-C5DEEB6ADD88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81694" y="1300843"/>
              <a:ext cx="112286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C677EEC2-EC0E-1781-4321-659905F5D3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93" y="5878287"/>
              <a:ext cx="112349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35EC12EB-D748-8042-FB32-180B15CF11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5878287"/>
              <a:ext cx="0" cy="586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692" y="423142"/>
            <a:ext cx="11192526" cy="89825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47020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CCCE9902-3760-30D6-4810-136B44F0C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84671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xmlns="" id="{E9C3A057-F1F1-A85C-5C3E-1178CF5812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91481" y="1992113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xmlns="" id="{10F6D65A-37FE-C1AE-FE7B-977A41C068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029132" y="2558848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xmlns="" id="{B3A456EE-EA99-A703-7AB6-449610F602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5942" y="1994348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xmlns="" id="{2C0E7BC7-C776-FDD4-7639-0B6649572D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573593" y="2561083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xmlns="" id="{0EE9A59A-DD07-2A19-A496-5B43AF272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7340" y="3939132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xmlns="" id="{0B3477B9-B092-AAA0-9465-B3D589AB78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3254991" y="4505867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xmlns="" id="{CC03452E-A59E-6FD5-2E14-D01D1D1937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61801" y="3941367"/>
            <a:ext cx="2409038" cy="1350855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bg1"/>
            </a:solidFill>
          </a:ln>
        </p:spPr>
        <p:txBody>
          <a:bodyPr tIns="182880" anchor="t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xmlns="" id="{F8ACFA3E-CD6D-F94F-6F9C-024B2C00278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799452" y="4508102"/>
            <a:ext cx="2113935" cy="691892"/>
          </a:xfrm>
        </p:spPr>
        <p:txBody>
          <a:bodyPr tIns="0" anchor="t">
            <a:normAutofit/>
          </a:bodyPr>
          <a:lstStyle>
            <a:lvl1pPr marL="0" indent="0" algn="ctr">
              <a:buNone/>
              <a:defRPr sz="18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2856" y="5990069"/>
            <a:ext cx="52554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4098" y="5990069"/>
            <a:ext cx="7129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906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088FB69-6A93-1165-DBF9-B08593CF2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81684" y="393647"/>
            <a:ext cx="11228624" cy="6070706"/>
            <a:chOff x="481684" y="393647"/>
            <a:chExt cx="11228624" cy="60707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1E3FE074-831A-0B85-0AD4-E42448E535B2}"/>
                </a:ext>
              </a:extLst>
            </p:cNvPr>
            <p:cNvSpPr/>
            <p:nvPr userDrawn="1"/>
          </p:nvSpPr>
          <p:spPr>
            <a:xfrm>
              <a:off x="481693" y="393648"/>
              <a:ext cx="11228615" cy="60707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091CA17-2FF6-F3C2-2E78-030072AE1E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26180" y="393647"/>
              <a:ext cx="0" cy="60707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441360D2-FD77-4587-2725-382B41D5C8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1684" y="5878287"/>
              <a:ext cx="1122862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80868302-0413-1A88-A081-46FCFEC82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582" y="393646"/>
            <a:ext cx="3260519" cy="5484640"/>
          </a:xfrm>
        </p:spPr>
        <p:txBody>
          <a:bodyPr tIns="0" bIns="0" anchor="ctr"/>
          <a:lstStyle>
            <a:lvl1pPr algn="ctr">
              <a:lnSpc>
                <a:spcPct val="100000"/>
              </a:lnSpc>
              <a:defRPr sz="4000" b="1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xmlns="" id="{8308474B-1816-77B5-FB6C-C41A741699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61658" y="93406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21BAEDB1-AAC6-8012-7AC3-CC75D0096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7742" y="934066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Picture Placeholder 30">
            <a:extLst>
              <a:ext uri="{FF2B5EF4-FFF2-40B4-BE49-F238E27FC236}">
                <a16:creationId xmlns:a16="http://schemas.microsoft.com/office/drawing/2014/main" xmlns="" id="{6F57637A-A06D-900E-8535-6AA509EBDC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61658" y="2144633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xmlns="" id="{C76314CE-90DE-BC3F-0583-8887631078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7742" y="2078898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30">
            <a:extLst>
              <a:ext uri="{FF2B5EF4-FFF2-40B4-BE49-F238E27FC236}">
                <a16:creationId xmlns:a16="http://schemas.microsoft.com/office/drawing/2014/main" xmlns="" id="{5ED6CFA2-D90A-73B5-58F2-0A109596980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61658" y="3296662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xmlns="" id="{0491A95C-9334-52D0-DA80-A40E91351F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742" y="3230927"/>
            <a:ext cx="5958348" cy="862991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Picture Placeholder 30">
            <a:extLst>
              <a:ext uri="{FF2B5EF4-FFF2-40B4-BE49-F238E27FC236}">
                <a16:creationId xmlns:a16="http://schemas.microsoft.com/office/drawing/2014/main" xmlns="" id="{C727F284-B480-4165-FA10-5FB2EFA8D01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61658" y="4597186"/>
            <a:ext cx="731520" cy="731520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xmlns="" id="{C106AB72-F782-1011-E73F-82AB10F3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07742" y="4363618"/>
            <a:ext cx="5958348" cy="1205135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DB49BBE5-CCBB-7C39-D34E-E82C25AA5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1356" y="5990069"/>
            <a:ext cx="3097071" cy="365125"/>
          </a:xfrm>
          <a:prstGeom prst="rect">
            <a:avLst/>
          </a:prstGeom>
        </p:spPr>
        <p:txBody>
          <a:bodyPr vert="horz" lIns="45720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AB94E18-4F07-B724-9D3D-448019377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90069"/>
            <a:ext cx="7728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343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1/31/2024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36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91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17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539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92000"/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women working together ">
            <a:extLst>
              <a:ext uri="{FF2B5EF4-FFF2-40B4-BE49-F238E27FC236}">
                <a16:creationId xmlns:a16="http://schemas.microsoft.com/office/drawing/2014/main" xmlns="" id="{0C1659CC-4590-9683-6670-EEE2A7FB4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86" b="486"/>
          <a:stretch/>
        </p:blipFill>
        <p:spPr>
          <a:xfrm>
            <a:off x="7885113" y="2576052"/>
            <a:ext cx="3451225" cy="2998633"/>
          </a:xfr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2A7A4DC1-E50C-440F-5AAD-B8FF3E74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8" y="589938"/>
            <a:ext cx="9802761" cy="3519949"/>
          </a:xfrm>
        </p:spPr>
        <p:txBody>
          <a:bodyPr/>
          <a:lstStyle/>
          <a:p>
            <a:r>
              <a:rPr lang="en-US" dirty="0"/>
              <a:t>Crowd</a:t>
            </a:r>
            <a:br>
              <a:rPr lang="en-US" dirty="0"/>
            </a:br>
            <a:r>
              <a:rPr lang="en-US" dirty="0"/>
              <a:t>management</a:t>
            </a:r>
            <a:br>
              <a:rPr lang="en-US" dirty="0"/>
            </a:br>
            <a:r>
              <a:rPr lang="en-US" dirty="0"/>
              <a:t>solutions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D62CC159-4789-0E92-08AE-ECCAB12B6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5142271"/>
            <a:ext cx="3322638" cy="904824"/>
          </a:xfrm>
        </p:spPr>
        <p:txBody>
          <a:bodyPr/>
          <a:lstStyle/>
          <a:p>
            <a:r>
              <a:rPr lang="en-US" sz="2400" err="1"/>
              <a:t>hacktuators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xmlns="" val="1723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77">
            <a:extLst>
              <a:ext uri="{FF2B5EF4-FFF2-40B4-BE49-F238E27FC236}">
                <a16:creationId xmlns:a16="http://schemas.microsoft.com/office/drawing/2014/main" xmlns="" id="{A2DC73CD-9A7B-4B8B-45B7-9126C374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05" y="420624"/>
            <a:ext cx="11300791" cy="824949"/>
          </a:xfrm>
        </p:spPr>
        <p:txBody>
          <a:bodyPr/>
          <a:lstStyle/>
          <a:p>
            <a:r>
              <a:rPr lang="en-US" dirty="0"/>
              <a:t>PROBLEMS OF INEFFICIENT MANAGEMENT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xmlns="" id="{ADB62453-4969-6C70-7DA2-BCCA22A25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5261" y="1659392"/>
            <a:ext cx="2252101" cy="2252208"/>
          </a:xfrm>
        </p:spPr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D54DFB20-8AC4-58AC-499A-504A64E28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572311" y="2651125"/>
            <a:ext cx="1778000" cy="996950"/>
          </a:xfrm>
        </p:spPr>
        <p:txBody>
          <a:bodyPr>
            <a:normAutofit/>
          </a:bodyPr>
          <a:lstStyle/>
          <a:p>
            <a:r>
              <a:rPr lang="en-US" dirty="0"/>
              <a:t>Leads to Stampede, causes serious accidents.</a:t>
            </a:r>
          </a:p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xmlns="" id="{8A733E13-2AC1-FDA0-D1A6-410D3B4FF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69949" y="1679712"/>
            <a:ext cx="2252101" cy="2252208"/>
          </a:xfrm>
        </p:spPr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xmlns="" id="{812A0521-9D97-D048-D8FA-F5D6395693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5206999" y="2671445"/>
            <a:ext cx="1778000" cy="996950"/>
          </a:xfrm>
        </p:spPr>
        <p:txBody>
          <a:bodyPr/>
          <a:lstStyle/>
          <a:p>
            <a:r>
              <a:rPr lang="en-US" dirty="0"/>
              <a:t>Minors may get lost in the crowd and cannot be traced.</a:t>
            </a:r>
          </a:p>
          <a:p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xmlns="" id="{A18E2FC3-E531-4F92-3700-99419B66A6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202674">
            <a:off x="8614539" y="1664021"/>
            <a:ext cx="2252101" cy="2252208"/>
          </a:xfrm>
        </p:spPr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993E53EE-0BB9-DE57-7EC4-2F41A0EF60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 rot="202674">
            <a:off x="8851589" y="2655754"/>
            <a:ext cx="1778000" cy="996950"/>
          </a:xfrm>
        </p:spPr>
        <p:txBody>
          <a:bodyPr/>
          <a:lstStyle/>
          <a:p>
            <a:r>
              <a:rPr lang="en-US" dirty="0"/>
              <a:t>For efficient Management, more number of workers are needed.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ECFCFD87-FE58-4897-D984-E46E2DC2DE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 rot="21388604">
            <a:off x="3100080" y="3715147"/>
            <a:ext cx="2252101" cy="2252208"/>
          </a:xfrm>
        </p:spPr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xmlns="" id="{1A56C860-21F3-D1FF-A221-B4580EF919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white">
          <a:xfrm rot="21388604">
            <a:off x="3337130" y="4706880"/>
            <a:ext cx="1778000" cy="996950"/>
          </a:xfrm>
        </p:spPr>
        <p:txBody>
          <a:bodyPr/>
          <a:lstStyle/>
          <a:p>
            <a:r>
              <a:rPr lang="en-US" dirty="0"/>
              <a:t>During any pandemic, leads to greater spread of diseases.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xmlns="" id="{5041D5A2-29C2-E95E-A837-75DEA53103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47484" y="3709035"/>
            <a:ext cx="2252101" cy="2252208"/>
          </a:xfrm>
        </p:spPr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xmlns="" id="{ACE8E486-3643-9AD4-B07B-39A02CBBE8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7084534" y="4700768"/>
            <a:ext cx="1778000" cy="996950"/>
          </a:xfrm>
        </p:spPr>
        <p:txBody>
          <a:bodyPr/>
          <a:lstStyle/>
          <a:p>
            <a:r>
              <a:rPr lang="en-US" dirty="0"/>
              <a:t>Number of Crowd may exceed occupancy limit.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6DE7378F-DDC5-E280-3208-7D5A28F2BA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black">
          <a:xfrm>
            <a:off x="5417204" y="1502693"/>
            <a:ext cx="1441296" cy="46166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B5379710-FBA6-9898-F44A-1352F6BE8F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 bwMode="black">
          <a:xfrm>
            <a:off x="1840669" y="1458281"/>
            <a:ext cx="1211232" cy="50625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02A7F9CB-CB61-28E7-AA16-03DCFEB4C8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 bwMode="black">
          <a:xfrm rot="299600">
            <a:off x="9243538" y="1480396"/>
            <a:ext cx="1211232" cy="5062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510CE9DC-6B41-FE0C-7122-28180805AC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black">
          <a:xfrm rot="21233692">
            <a:off x="3722621" y="3518686"/>
            <a:ext cx="879613" cy="4616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67E73402-A7BF-A3F1-1734-3A52890FEA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 bwMode="black">
          <a:xfrm>
            <a:off x="7567710" y="3485125"/>
            <a:ext cx="828804" cy="5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385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FB381022-4B22-8C42-F771-5462B110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22" y="408568"/>
            <a:ext cx="4238625" cy="2751130"/>
          </a:xfrm>
        </p:spPr>
        <p:txBody>
          <a:bodyPr/>
          <a:lstStyle/>
          <a:p>
            <a:r>
              <a:rPr lang="en-US" dirty="0"/>
              <a:t>Solution</a:t>
            </a:r>
            <a:br>
              <a:rPr lang="en-US" dirty="0"/>
            </a:br>
            <a:endParaRPr lang="en-US"/>
          </a:p>
        </p:txBody>
      </p:sp>
      <p:pic>
        <p:nvPicPr>
          <p:cNvPr id="90" name="Picture Placeholder 89" descr="A group of women working together ">
            <a:extLst>
              <a:ext uri="{FF2B5EF4-FFF2-40B4-BE49-F238E27FC236}">
                <a16:creationId xmlns:a16="http://schemas.microsoft.com/office/drawing/2014/main" xmlns="" id="{C01B0945-27A0-EFA1-2F21-976CE1AE9C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79" r="179"/>
          <a:stretch/>
        </p:blipFill>
        <p:spPr>
          <a:xfrm>
            <a:off x="499111" y="3159698"/>
            <a:ext cx="4217394" cy="328936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3FEC1DE-09F2-6B25-7BD6-41A59FB85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8947" y="403472"/>
            <a:ext cx="6991355" cy="862432"/>
          </a:xfrm>
        </p:spPr>
        <p:txBody>
          <a:bodyPr/>
          <a:lstStyle/>
          <a:p>
            <a:r>
              <a:rPr lang="en-US" dirty="0"/>
              <a:t>Importance of object detection</a:t>
            </a:r>
          </a:p>
        </p:txBody>
      </p:sp>
      <p:pic>
        <p:nvPicPr>
          <p:cNvPr id="36" name="Picture Placeholder 35" descr="Planning icon">
            <a:extLst>
              <a:ext uri="{FF2B5EF4-FFF2-40B4-BE49-F238E27FC236}">
                <a16:creationId xmlns:a16="http://schemas.microsoft.com/office/drawing/2014/main" xmlns="" id="{6E9A53B3-C98C-981D-808A-46C951C969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5260616" y="1749732"/>
            <a:ext cx="914400" cy="914400"/>
          </a:xfrm>
        </p:spPr>
      </p:pic>
      <p:sp>
        <p:nvSpPr>
          <p:cNvPr id="52" name="Text Placeholder 51">
            <a:extLst>
              <a:ext uri="{FF2B5EF4-FFF2-40B4-BE49-F238E27FC236}">
                <a16:creationId xmlns:a16="http://schemas.microsoft.com/office/drawing/2014/main" xmlns="" id="{37C82C75-3E20-9EBF-108C-0799BF3B26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4549" y="1877962"/>
            <a:ext cx="4801647" cy="698090"/>
          </a:xfrm>
        </p:spPr>
        <p:txBody>
          <a:bodyPr>
            <a:normAutofit/>
          </a:bodyPr>
          <a:lstStyle/>
          <a:p>
            <a:r>
              <a:rPr lang="en-US" dirty="0"/>
              <a:t>Using Well-Trained Models, Number of People can be detected in a frame.</a:t>
            </a:r>
          </a:p>
        </p:txBody>
      </p:sp>
      <p:pic>
        <p:nvPicPr>
          <p:cNvPr id="58" name="Picture Placeholder 57" descr="building">
            <a:extLst>
              <a:ext uri="{FF2B5EF4-FFF2-40B4-BE49-F238E27FC236}">
                <a16:creationId xmlns:a16="http://schemas.microsoft.com/office/drawing/2014/main" xmlns="" id="{BFE4633B-B0DF-0AF2-90BA-FAA5B06B42A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5260616" y="3136491"/>
            <a:ext cx="914400" cy="914400"/>
          </a:xfr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B36D8843-9956-50C7-5B27-6A10F6859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4549" y="3244646"/>
            <a:ext cx="4801647" cy="698090"/>
          </a:xfrm>
        </p:spPr>
        <p:txBody>
          <a:bodyPr>
            <a:normAutofit/>
          </a:bodyPr>
          <a:lstStyle/>
          <a:p>
            <a:r>
              <a:rPr lang="en-US" dirty="0"/>
              <a:t>Videos can be </a:t>
            </a:r>
            <a:r>
              <a:rPr lang="en-US" dirty="0" err="1"/>
              <a:t>feeded</a:t>
            </a:r>
            <a:r>
              <a:rPr lang="en-US" dirty="0"/>
              <a:t> to model using CCTV footage or any other live source for real-time.</a:t>
            </a:r>
          </a:p>
        </p:txBody>
      </p:sp>
      <p:pic>
        <p:nvPicPr>
          <p:cNvPr id="60" name="Picture Placeholder 59" descr="Plant in hand">
            <a:extLst>
              <a:ext uri="{FF2B5EF4-FFF2-40B4-BE49-F238E27FC236}">
                <a16:creationId xmlns:a16="http://schemas.microsoft.com/office/drawing/2014/main" xmlns="" id="{AC9F5568-C4F1-EBC5-E00C-712423C9AFF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5260616" y="4450151"/>
            <a:ext cx="914400" cy="914400"/>
          </a:xfrm>
        </p:spPr>
      </p:pic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E98C0CE4-2C1F-73CA-0F08-DC30424E9D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4549" y="4558306"/>
            <a:ext cx="4801647" cy="698090"/>
          </a:xfrm>
        </p:spPr>
        <p:txBody>
          <a:bodyPr>
            <a:normAutofit/>
          </a:bodyPr>
          <a:lstStyle/>
          <a:p>
            <a:r>
              <a:rPr lang="en-US" dirty="0"/>
              <a:t>Number of People can be used to calculate whether it is less than occupancy limit or not.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7E6F308-F4EA-9567-C2CB-25ED32F3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87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5686F4-8A6F-B0FE-3963-C82BA4A8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272" y="393646"/>
            <a:ext cx="6955946" cy="867815"/>
          </a:xfrm>
        </p:spPr>
        <p:txBody>
          <a:bodyPr/>
          <a:lstStyle/>
          <a:p>
            <a:r>
              <a:rPr lang="en-US" dirty="0"/>
              <a:t>Advantage</a:t>
            </a:r>
          </a:p>
        </p:txBody>
      </p:sp>
      <p:pic>
        <p:nvPicPr>
          <p:cNvPr id="39" name="Picture Placeholder 38" descr="Men standing in a large building">
            <a:extLst>
              <a:ext uri="{FF2B5EF4-FFF2-40B4-BE49-F238E27FC236}">
                <a16:creationId xmlns:a16="http://schemas.microsoft.com/office/drawing/2014/main" xmlns="" id="{71332D1E-65DA-928A-F346-87EA74BBD2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20" b="420"/>
          <a:stretch/>
        </p:blipFill>
        <p:spPr>
          <a:xfrm>
            <a:off x="489199" y="413364"/>
            <a:ext cx="4238625" cy="3356579"/>
          </a:xfrm>
        </p:spPr>
      </p:pic>
      <p:pic>
        <p:nvPicPr>
          <p:cNvPr id="41" name="Picture Placeholder 40" descr="A blueprint of a house">
            <a:extLst>
              <a:ext uri="{FF2B5EF4-FFF2-40B4-BE49-F238E27FC236}">
                <a16:creationId xmlns:a16="http://schemas.microsoft.com/office/drawing/2014/main" xmlns="" id="{156C1DD8-6AC4-A507-79B7-AB33C2A5A4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88" b="188"/>
          <a:stretch/>
        </p:blipFill>
        <p:spPr>
          <a:xfrm>
            <a:off x="489199" y="3765754"/>
            <a:ext cx="4238625" cy="267888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09D5F748-1565-9DA9-0615-2528105609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9922" y="1877961"/>
            <a:ext cx="6066499" cy="3698859"/>
          </a:xfrm>
        </p:spPr>
        <p:txBody>
          <a:bodyPr/>
          <a:lstStyle/>
          <a:p>
            <a:r>
              <a:rPr lang="en-US" dirty="0"/>
              <a:t>Everything is automated. It requires less staff for Crowd Management and booking allocations. No need for monitoring all time. Necessary actions may be taken when required. Hence </a:t>
            </a:r>
            <a:r>
              <a:rPr lang="en-US" b="1" dirty="0"/>
              <a:t>profitable</a:t>
            </a:r>
            <a:r>
              <a:rPr lang="en-US" dirty="0"/>
              <a:t> for </a:t>
            </a:r>
            <a:r>
              <a:rPr lang="en-US" err="1"/>
              <a:t>organisation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More </a:t>
            </a:r>
            <a:r>
              <a:rPr lang="en-US" b="1" dirty="0"/>
              <a:t>accurate</a:t>
            </a:r>
            <a:r>
              <a:rPr lang="en-US" dirty="0"/>
              <a:t> than physical counting.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help in </a:t>
            </a:r>
            <a:r>
              <a:rPr lang="en-US" b="1" dirty="0"/>
              <a:t>reducing accidents</a:t>
            </a:r>
            <a:r>
              <a:rPr lang="en-US" dirty="0"/>
              <a:t>, or a </a:t>
            </a:r>
            <a:r>
              <a:rPr lang="en-US" dirty="0" err="1"/>
              <a:t>customised</a:t>
            </a:r>
            <a:r>
              <a:rPr lang="en-US" dirty="0"/>
              <a:t> pre-trained model of lost children may help in tracing them from cameras. </a:t>
            </a:r>
            <a:r>
              <a:rPr lang="en-US" dirty="0" err="1"/>
              <a:t>Overally</a:t>
            </a:r>
            <a:r>
              <a:rPr lang="en-US" dirty="0"/>
              <a:t>, it is </a:t>
            </a:r>
            <a:r>
              <a:rPr lang="en-US" b="1" dirty="0"/>
              <a:t>efficient</a:t>
            </a:r>
            <a:r>
              <a:rPr lang="en-US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8E2D159-480E-1CFF-69FD-20BD829B0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5994209"/>
            <a:ext cx="474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65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86770F-0024-2932-E6FE-27ED2A06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11" name="Picture Placeholder 10" descr="A high angle view of people working in a library">
            <a:extLst>
              <a:ext uri="{FF2B5EF4-FFF2-40B4-BE49-F238E27FC236}">
                <a16:creationId xmlns:a16="http://schemas.microsoft.com/office/drawing/2014/main" xmlns="" id="{2274BA22-FF39-4565-35EC-AD009DB73E1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541" r="541"/>
          <a:stretch/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02F5EE21-7184-03A5-6443-DBC7D8DC4A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People counter &amp; alarm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B686F1-E97A-9FBC-DD50-0C5358D47C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Counts number of People in a frame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1451392-A439-19B3-58A1-EE44FC469A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When number exceeds, reports to the admin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xmlns="" id="{439070CF-40C6-6E6C-44B0-927766FDDF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Keeps track of the records , real-time.</a:t>
            </a:r>
          </a:p>
        </p:txBody>
      </p:sp>
      <p:pic>
        <p:nvPicPr>
          <p:cNvPr id="13" name="Picture Placeholder 12" descr="A person holding a book">
            <a:extLst>
              <a:ext uri="{FF2B5EF4-FFF2-40B4-BE49-F238E27FC236}">
                <a16:creationId xmlns:a16="http://schemas.microsoft.com/office/drawing/2014/main" xmlns="" id="{1CA00613-D1AF-0D68-2BAC-C6AD2AA84F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53" r="153"/>
          <a:stretch/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3087B0-212D-7E38-9554-316741E34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373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52AF88-A80F-5E9A-21FD-0391AE30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profits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821FBFD-B46F-7338-ED83-DAE4C395B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Scalability of model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3A32BB18-46D7-9F89-A6FC-14EB561C03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People Action Detection can be made which can predict mobs before event, preventing an accident.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A04E56A-1BF2-0D99-6BE2-A79C1F76D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08318" y="3917953"/>
            <a:ext cx="2296356" cy="1745427"/>
          </a:xfrm>
        </p:spPr>
        <p:txBody>
          <a:bodyPr>
            <a:normAutofit/>
          </a:bodyPr>
          <a:lstStyle/>
          <a:p>
            <a:r>
              <a:rPr lang="en-US" dirty="0"/>
              <a:t>Hourly based people count can be given to </a:t>
            </a:r>
            <a:r>
              <a:rPr lang="en-US" dirty="0" err="1"/>
              <a:t>organisations</a:t>
            </a:r>
            <a:r>
              <a:rPr lang="en-US" dirty="0"/>
              <a:t> to </a:t>
            </a:r>
            <a:r>
              <a:rPr lang="en-US" dirty="0" err="1"/>
              <a:t>analyse</a:t>
            </a:r>
            <a:r>
              <a:rPr lang="en-US" dirty="0"/>
              <a:t> data and increase their profits.</a:t>
            </a:r>
          </a:p>
        </p:txBody>
      </p:sp>
      <p:pic>
        <p:nvPicPr>
          <p:cNvPr id="25" name="Picture Placeholder 24" descr="Plans drawing">
            <a:extLst>
              <a:ext uri="{FF2B5EF4-FFF2-40B4-BE49-F238E27FC236}">
                <a16:creationId xmlns:a16="http://schemas.microsoft.com/office/drawing/2014/main" xmlns="" id="{08B86793-FF5F-E1BD-ADAE-ABDE6B77B01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352" b="352"/>
          <a:stretch/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65656C19-96DA-6922-AA4F-024729918C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36879" y="3917953"/>
            <a:ext cx="2296356" cy="17454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People Detection can be extended to Object Recognition, </a:t>
            </a:r>
            <a:r>
              <a:rPr lang="en-US" dirty="0" err="1"/>
              <a:t>Vechile</a:t>
            </a:r>
            <a:r>
              <a:rPr lang="en-US" dirty="0"/>
              <a:t> Detection and many more applications are possible using Object Detection. So this model is scalable and profitable.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584064-F059-CB97-8C02-557B1F92F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4749" y="5974545"/>
            <a:ext cx="7728153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xmlns="" id="{38DA6C99-D678-62DC-0D12-7729B071E023}"/>
              </a:ext>
            </a:extLst>
          </p:cNvPr>
          <p:cNvSpPr txBox="1">
            <a:spLocks/>
          </p:cNvSpPr>
          <p:nvPr/>
        </p:nvSpPr>
        <p:spPr>
          <a:xfrm>
            <a:off x="9286117" y="1710102"/>
            <a:ext cx="2202425" cy="132019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30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6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People Detection Model can be also used in face detection in nearer view, which can be used in automated attendance systems.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xmlns="" id="{CCD12013-D502-391C-0426-45DD3117541C}"/>
              </a:ext>
            </a:extLst>
          </p:cNvPr>
          <p:cNvSpPr txBox="1">
            <a:spLocks/>
          </p:cNvSpPr>
          <p:nvPr/>
        </p:nvSpPr>
        <p:spPr>
          <a:xfrm>
            <a:off x="3952117" y="1850471"/>
            <a:ext cx="2202425" cy="1320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24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30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68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92000"/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People Counter can be implemented in malls, airports, hospitals, event </a:t>
            </a:r>
            <a:r>
              <a:rPr lang="en-US" dirty="0" err="1"/>
              <a:t>organisations</a:t>
            </a:r>
            <a:r>
              <a:rPr lang="en-US" dirty="0"/>
              <a:t>, where track of people is necessary.</a:t>
            </a:r>
          </a:p>
        </p:txBody>
      </p:sp>
    </p:spTree>
    <p:extLst>
      <p:ext uri="{BB962C8B-B14F-4D97-AF65-F5344CB8AC3E}">
        <p14:creationId xmlns:p14="http://schemas.microsoft.com/office/powerpoint/2010/main" xmlns="" val="6551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xmlns="" id="{8D324045-FEA8-8298-1164-EDD8D43F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pic>
        <p:nvPicPr>
          <p:cNvPr id="10" name="Picture Placeholder 9" descr="A view of a city from the ground">
            <a:extLst>
              <a:ext uri="{FF2B5EF4-FFF2-40B4-BE49-F238E27FC236}">
                <a16:creationId xmlns:a16="http://schemas.microsoft.com/office/drawing/2014/main" xmlns="" id="{DA78B055-7FF0-89DA-B20C-4EE25054FA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saturation sat="108000"/>
                    </a14:imgEffect>
                  </a14:imgLayer>
                </a14:imgProps>
              </a:ext>
            </a:extLst>
          </a:blip>
          <a:srcRect t="604" b="604"/>
          <a:stretch/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67275E97-2AEF-30E3-1A66-1C85415827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Alongwith</a:t>
            </a:r>
            <a:r>
              <a:rPr lang="en-US" dirty="0"/>
              <a:t> People Detection, we would like to add variations, so that it can recommend event </a:t>
            </a:r>
            <a:r>
              <a:rPr lang="en-US" dirty="0" err="1"/>
              <a:t>organisers</a:t>
            </a:r>
            <a:r>
              <a:rPr lang="en-US" dirty="0"/>
              <a:t> or managers and assist them in </a:t>
            </a:r>
            <a:r>
              <a:rPr lang="en-US" dirty="0" err="1"/>
              <a:t>organising</a:t>
            </a:r>
            <a:r>
              <a:rPr lang="en-US" dirty="0"/>
              <a:t> events. </a:t>
            </a:r>
          </a:p>
          <a:p>
            <a:r>
              <a:rPr lang="en-US" dirty="0"/>
              <a:t>It can be a helping AI tool for successful events.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A31ABC3-C604-47E7-1203-7F26CDC4F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998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9226C9-4C03-EBB0-5550-BF77128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81" y="658762"/>
            <a:ext cx="6351638" cy="520124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3" name="Picture Placeholder 72" descr="A city with many buildings">
            <a:extLst>
              <a:ext uri="{FF2B5EF4-FFF2-40B4-BE49-F238E27FC236}">
                <a16:creationId xmlns:a16="http://schemas.microsoft.com/office/drawing/2014/main" xmlns="" id="{0155CF5C-C7FD-AF09-E2E8-ADC9BAFFE9B2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 rotWithShape="1">
          <a:blip r:embed="rId3"/>
          <a:srcRect l="74" r="74"/>
          <a:stretch/>
        </p:blipFill>
        <p:spPr>
          <a:xfrm>
            <a:off x="923928" y="838200"/>
            <a:ext cx="3429000" cy="3026664"/>
          </a:xfrm>
          <a:ln w="9525"/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xmlns="" id="{D45BE16D-C734-39D9-31F9-204C6D152A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4880" y="4748981"/>
            <a:ext cx="3434141" cy="845574"/>
          </a:xfrm>
        </p:spPr>
        <p:txBody>
          <a:bodyPr/>
          <a:lstStyle/>
          <a:p>
            <a:r>
              <a:rPr lang="en-US" dirty="0" err="1"/>
              <a:t>hacktuators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32BE44-52CB-1E62-063D-1F7B3B12E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2182" y="6115665"/>
            <a:ext cx="474545" cy="243669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95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4050C6"/>
      </a:accent2>
      <a:accent3>
        <a:srgbClr val="5A68CE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Custom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00870617_Win32_SL_v4" id="{352587A7-A0EF-4556-B874-046F84C2953A}" vid="{B8F94B47-5699-492D-880B-93801CB3A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5CA377-0790-46D4-B5AA-52D758FDC6C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D08653-28FD-436D-9BBD-7F5890C464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93A374-42E0-42C5-B699-DD5839AA9ACC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331</Words>
  <Application>Microsoft Office PowerPoint</Application>
  <PresentationFormat>Custom</PresentationFormat>
  <Paragraphs>53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Custom</vt:lpstr>
      <vt:lpstr>Crowd management solutions</vt:lpstr>
      <vt:lpstr>PROBLEMS OF INEFFICIENT MANAGEMENT</vt:lpstr>
      <vt:lpstr>Solution </vt:lpstr>
      <vt:lpstr>Advantage</vt:lpstr>
      <vt:lpstr>Prototype</vt:lpstr>
      <vt:lpstr>Impact &amp; profits</vt:lpstr>
      <vt:lpstr>Future plans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Architectural Drafting  + Planning</dc:title>
  <dc:creator/>
  <cp:lastModifiedBy>SD</cp:lastModifiedBy>
  <cp:revision>149</cp:revision>
  <dcterms:created xsi:type="dcterms:W3CDTF">2024-01-30T20:49:22Z</dcterms:created>
  <dcterms:modified xsi:type="dcterms:W3CDTF">2024-01-31T11:31:01Z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